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59" r:id="rId6"/>
    <p:sldId id="260" r:id="rId7"/>
    <p:sldId id="262" r:id="rId8"/>
    <p:sldId id="263" r:id="rId9"/>
    <p:sldId id="261" r:id="rId10"/>
    <p:sldId id="269" r:id="rId11"/>
    <p:sldId id="264" r:id="rId12"/>
    <p:sldId id="268" r:id="rId13"/>
    <p:sldId id="266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9 Rectángulo"/>
          <p:cNvSpPr/>
          <p:nvPr/>
        </p:nvSpPr>
        <p:spPr>
          <a:xfrm>
            <a:off x="-9144" y="6053327"/>
            <a:ext cx="2249424" cy="713232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10 Rectángulo"/>
          <p:cNvSpPr/>
          <p:nvPr/>
        </p:nvSpPr>
        <p:spPr>
          <a:xfrm>
            <a:off x="2359152" y="6044183"/>
            <a:ext cx="6784848" cy="713232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7 Título"/>
          <p:cNvSpPr txBox="1">
            <a:spLocks noGrp="1"/>
          </p:cNvSpPr>
          <p:nvPr>
            <p:ph type="ctrTitle"/>
          </p:nvPr>
        </p:nvSpPr>
        <p:spPr>
          <a:xfrm>
            <a:off x="2362196" y="4038603"/>
            <a:ext cx="6476996" cy="1828800"/>
          </a:xfrm>
        </p:spPr>
        <p:txBody>
          <a:bodyPr anchor="b"/>
          <a:lstStyle>
            <a:lvl1pPr>
              <a:defRPr cap="all">
                <a:solidFill>
                  <a:srgbClr val="EBDDC3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8 Subtítulo"/>
          <p:cNvSpPr txBox="1">
            <a:spLocks noGrp="1"/>
          </p:cNvSpPr>
          <p:nvPr>
            <p:ph type="subTitle" idx="1"/>
          </p:nvPr>
        </p:nvSpPr>
        <p:spPr>
          <a:xfrm>
            <a:off x="2362196" y="6050036"/>
            <a:ext cx="6705596" cy="685800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 txBox="1">
            <a:spLocks noGrp="1"/>
          </p:cNvSpPr>
          <p:nvPr>
            <p:ph type="dt" sz="half" idx="7"/>
          </p:nvPr>
        </p:nvSpPr>
        <p:spPr>
          <a:xfrm>
            <a:off x="76196" y="6068699"/>
            <a:ext cx="2057400" cy="685800"/>
          </a:xfrm>
        </p:spPr>
        <p:txBody>
          <a:bodyPr anchorCtr="1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/>
            <a:fld id="{A117F8AE-A2C9-4384-8149-07FBFAC7B896}" type="datetime1">
              <a:rPr lang="es-ES"/>
              <a:pPr lvl="0"/>
              <a:t>12/12/2023</a:t>
            </a:fld>
            <a:endParaRPr lang="es-ES"/>
          </a:p>
        </p:txBody>
      </p:sp>
      <p:sp>
        <p:nvSpPr>
          <p:cNvPr id="8" name="16 Marcador de pie de página"/>
          <p:cNvSpPr txBox="1">
            <a:spLocks noGrp="1"/>
          </p:cNvSpPr>
          <p:nvPr>
            <p:ph type="ftr" sz="quarter" idx="9"/>
          </p:nvPr>
        </p:nvSpPr>
        <p:spPr>
          <a:xfrm>
            <a:off x="2085389" y="236536"/>
            <a:ext cx="5867403" cy="365129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 lvl="0"/>
            <a:endParaRPr lang="es-ES"/>
          </a:p>
        </p:txBody>
      </p:sp>
      <p:sp>
        <p:nvSpPr>
          <p:cNvPr id="9" name="28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8001000" y="228600"/>
            <a:ext cx="838203" cy="381003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 lvl="0"/>
            <a:fld id="{33866306-0CE0-40B0-8CD6-D31523C00B8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71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7E1AD7-9AFE-4B90-AE30-6C3E65930678}" type="datetime1">
              <a:rPr lang="es-ES"/>
              <a:pPr lvl="0"/>
              <a:t>12/12/2023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8C9EE-D26B-46B7-8B65-49A12CF0653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47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6553203" y="609603"/>
            <a:ext cx="2057400" cy="55165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457200" y="609603"/>
            <a:ext cx="5562596" cy="55165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>
          <a:xfrm>
            <a:off x="6553203" y="6248406"/>
            <a:ext cx="22098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772C3DB-3E48-42FB-BEC4-5DAB44D09129}" type="datetime1">
              <a:rPr lang="es-ES"/>
              <a:pPr lvl="0"/>
              <a:t>12/12/2023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>
          <a:xfrm>
            <a:off x="457200" y="6248204"/>
            <a:ext cx="5573487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6 Rectángulo"/>
          <p:cNvSpPr/>
          <p:nvPr/>
        </p:nvSpPr>
        <p:spPr>
          <a:xfrm>
            <a:off x="6096313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7 Rectángulo"/>
          <p:cNvSpPr/>
          <p:nvPr/>
        </p:nvSpPr>
        <p:spPr>
          <a:xfrm>
            <a:off x="6142033" y="609603"/>
            <a:ext cx="228600" cy="6248396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8 Rectángulo"/>
          <p:cNvSpPr/>
          <p:nvPr/>
        </p:nvSpPr>
        <p:spPr>
          <a:xfrm>
            <a:off x="6142033" y="0"/>
            <a:ext cx="228600" cy="533396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5 Marcador de número de diapositiva"/>
          <p:cNvSpPr txBox="1">
            <a:spLocks noGrp="1"/>
          </p:cNvSpPr>
          <p:nvPr>
            <p:ph type="sldNum" sz="quarter" idx="8"/>
          </p:nvPr>
        </p:nvSpPr>
        <p:spPr>
          <a:xfrm rot="5400013">
            <a:off x="5989634" y="144461"/>
            <a:ext cx="533396" cy="244473"/>
          </a:xfrm>
        </p:spPr>
        <p:txBody>
          <a:bodyPr/>
          <a:lstStyle>
            <a:lvl1pPr>
              <a:defRPr/>
            </a:lvl1pPr>
          </a:lstStyle>
          <a:p>
            <a:pPr lvl="0"/>
            <a:fld id="{ABB360C7-CEA1-4342-8089-60FCE10D556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2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38F1B7-FC4D-46AC-AAE7-1F8836DAFF16}" type="datetime1">
              <a:rPr lang="es-ES"/>
              <a:pPr lvl="0"/>
              <a:t>12/12/2023</a:t>
            </a:fld>
            <a:endParaRPr lang="es-ES"/>
          </a:p>
        </p:txBody>
      </p:sp>
      <p:sp>
        <p:nvSpPr>
          <p:cNvPr id="4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07BF1-13FD-4596-AD70-39AAF373B122}" type="slidenum">
              <a:t>‹Nº›</a:t>
            </a:fld>
            <a:endParaRPr lang="es-ES"/>
          </a:p>
        </p:txBody>
      </p:sp>
      <p:sp>
        <p:nvSpPr>
          <p:cNvPr id="6" name="7 Marcador de contenido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495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>
          <a:blip/>
          <a:tile sx="3580" sy="14283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texto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1" cy="1673223"/>
          </a:xfrm>
        </p:spPr>
        <p:txBody>
          <a:bodyPr/>
          <a:lstStyle>
            <a:lvl1pPr marL="0" indent="0">
              <a:buNone/>
              <a:defRPr sz="2800">
                <a:solidFill>
                  <a:srgbClr val="775F5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6 Rectángulo"/>
          <p:cNvSpPr/>
          <p:nvPr/>
        </p:nvSpPr>
        <p:spPr>
          <a:xfrm>
            <a:off x="0" y="1524003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7 Rectángulo"/>
          <p:cNvSpPr/>
          <p:nvPr/>
        </p:nvSpPr>
        <p:spPr>
          <a:xfrm>
            <a:off x="0" y="1600200"/>
            <a:ext cx="1295403" cy="990596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8 Rectángulo"/>
          <p:cNvSpPr/>
          <p:nvPr/>
        </p:nvSpPr>
        <p:spPr>
          <a:xfrm>
            <a:off x="1371600" y="1600200"/>
            <a:ext cx="7772400" cy="990596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6" cy="990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1F8E08-891B-47B9-8C11-4144220EC3C1}" type="datetime1">
              <a:rPr lang="es-ES"/>
              <a:pPr lvl="0"/>
              <a:t>12/12/2023</a:t>
            </a:fld>
            <a:endParaRPr lang="es-ES"/>
          </a:p>
        </p:txBody>
      </p:sp>
      <p:sp>
        <p:nvSpPr>
          <p:cNvPr id="8" name="12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0" y="1752603"/>
            <a:ext cx="1295403" cy="701673"/>
          </a:xfrm>
        </p:spPr>
        <p:txBody>
          <a:bodyPr/>
          <a:lstStyle>
            <a:lvl1pPr>
              <a:defRPr sz="2400"/>
            </a:lvl1pPr>
          </a:lstStyle>
          <a:p>
            <a:pPr lvl="0"/>
            <a:fld id="{279B004D-C4E9-4FA9-9C32-A8BE33520E2D}" type="slidenum">
              <a:t>‹Nº›</a:t>
            </a:fld>
            <a:endParaRPr lang="es-ES"/>
          </a:p>
        </p:txBody>
      </p:sp>
      <p:sp>
        <p:nvSpPr>
          <p:cNvPr id="9" name="1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46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8 Marcador de contenido"/>
          <p:cNvSpPr txBox="1">
            <a:spLocks noGrp="1"/>
          </p:cNvSpPr>
          <p:nvPr>
            <p:ph idx="1"/>
          </p:nvPr>
        </p:nvSpPr>
        <p:spPr>
          <a:xfrm>
            <a:off x="609603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0 Marcador de contenido"/>
          <p:cNvSpPr txBox="1">
            <a:spLocks noGrp="1"/>
          </p:cNvSpPr>
          <p:nvPr>
            <p:ph idx="2"/>
          </p:nvPr>
        </p:nvSpPr>
        <p:spPr>
          <a:xfrm>
            <a:off x="4844902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7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28351D-7E67-411A-BE1E-6D0296B50531}" type="datetime1">
              <a:rPr lang="es-ES"/>
              <a:pPr lvl="0"/>
              <a:t>12/12/2023</a:t>
            </a:fld>
            <a:endParaRPr lang="es-ES"/>
          </a:p>
        </p:txBody>
      </p:sp>
      <p:sp>
        <p:nvSpPr>
          <p:cNvPr id="6" name="9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E08D1E-D137-4C6E-818F-97E8EB767C9D}" type="slidenum">
              <a:t>‹Nº›</a:t>
            </a:fld>
            <a:endParaRPr lang="es-ES"/>
          </a:p>
        </p:txBody>
      </p:sp>
      <p:sp>
        <p:nvSpPr>
          <p:cNvPr id="7" name="11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4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33396" y="273048"/>
            <a:ext cx="8153403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0 Marcador de contenido"/>
          <p:cNvSpPr txBox="1">
            <a:spLocks noGrp="1"/>
          </p:cNvSpPr>
          <p:nvPr>
            <p:ph idx="2"/>
          </p:nvPr>
        </p:nvSpPr>
        <p:spPr>
          <a:xfrm>
            <a:off x="609603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2 Marcador de contenido"/>
          <p:cNvSpPr txBox="1">
            <a:spLocks noGrp="1"/>
          </p:cNvSpPr>
          <p:nvPr>
            <p:ph idx="4"/>
          </p:nvPr>
        </p:nvSpPr>
        <p:spPr>
          <a:xfrm>
            <a:off x="4800600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F193CB-083D-42EC-BFB5-EDE054D76DBF}" type="datetime1">
              <a:rPr lang="es-ES"/>
              <a:pPr lvl="0"/>
              <a:t>12/12/2023</a:t>
            </a:fld>
            <a:endParaRPr lang="es-ES"/>
          </a:p>
        </p:txBody>
      </p:sp>
      <p:sp>
        <p:nvSpPr>
          <p:cNvPr id="6" name="11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EAB99F-9CC6-460F-A6D8-5692ECE8A60F}" type="slidenum">
              <a:t>‹Nº›</a:t>
            </a:fld>
            <a:endParaRPr lang="es-ES"/>
          </a:p>
        </p:txBody>
      </p:sp>
      <p:sp>
        <p:nvSpPr>
          <p:cNvPr id="7" name="1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15 Marcador de texto"/>
          <p:cNvSpPr txBox="1">
            <a:spLocks noGrp="1"/>
          </p:cNvSpPr>
          <p:nvPr>
            <p:ph type="body" idx="1"/>
          </p:nvPr>
        </p:nvSpPr>
        <p:spPr>
          <a:xfrm>
            <a:off x="609603" y="1752603"/>
            <a:ext cx="3886200" cy="640080"/>
          </a:xfrm>
          <a:solidFill>
            <a:srgbClr val="DD8047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14 Marcador de texto"/>
          <p:cNvSpPr txBox="1">
            <a:spLocks noGrp="1"/>
          </p:cNvSpPr>
          <p:nvPr>
            <p:ph type="body" idx="3"/>
          </p:nvPr>
        </p:nvSpPr>
        <p:spPr>
          <a:xfrm>
            <a:off x="4800600" y="1752603"/>
            <a:ext cx="3886200" cy="640080"/>
          </a:xfrm>
          <a:solidFill>
            <a:srgbClr val="D8B25C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4164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9A0D58-4DDF-43D4-9FCD-39BFA5A3C88B}" type="datetime1">
              <a:rPr lang="es-ES"/>
              <a:pPr lvl="0"/>
              <a:t>12/12/2023</a:t>
            </a:fld>
            <a:endParaRPr lang="es-E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4D702A-BCA6-4513-822D-3DEAE613DF5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1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46FD84-54D0-4082-B5A5-112F425F121A}" type="datetime1">
              <a:rPr lang="es-ES"/>
              <a:pPr lvl="0"/>
              <a:t>12/12/2023</a:t>
            </a:fld>
            <a:endParaRPr lang="es-E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0" y="6248396"/>
            <a:ext cx="533396" cy="381003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 lvl="0"/>
            <a:fld id="{6AC79E7D-0CCC-4CDB-887C-037776A5FB8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67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8077196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B1309B-5FC4-4301-907A-E659D227B7CF}" type="datetime1">
              <a:rPr lang="es-ES"/>
              <a:pPr lvl="0"/>
              <a:t>12/12/2023</a:t>
            </a:fld>
            <a:endParaRPr lang="es-ES"/>
          </a:p>
        </p:txBody>
      </p:sp>
      <p:sp>
        <p:nvSpPr>
          <p:cNvPr id="4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415DFF-2106-473D-A8E9-5F45E806D27C}" type="slidenum">
              <a:t>‹Nº›</a:t>
            </a:fld>
            <a:endParaRPr lang="es-ES"/>
          </a:p>
        </p:txBody>
      </p:sp>
      <p:sp>
        <p:nvSpPr>
          <p:cNvPr id="6" name="2 Marcador de texto"/>
          <p:cNvSpPr txBox="1">
            <a:spLocks noGrp="1"/>
          </p:cNvSpPr>
          <p:nvPr>
            <p:ph type="body" idx="2"/>
          </p:nvPr>
        </p:nvSpPr>
        <p:spPr>
          <a:xfrm>
            <a:off x="609603" y="1752603"/>
            <a:ext cx="1600200" cy="4343400"/>
          </a:xfrm>
          <a:solidFill>
            <a:srgbClr val="DD8047"/>
          </a:solidFill>
          <a:ln w="50804">
            <a:solidFill>
              <a:srgbClr val="DD8047"/>
            </a:solidFill>
            <a:prstDash val="solid"/>
            <a:miter/>
          </a:ln>
        </p:spPr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8 Marcador de contenido"/>
          <p:cNvSpPr txBox="1">
            <a:spLocks noGrp="1"/>
          </p:cNvSpPr>
          <p:nvPr>
            <p:ph idx="1"/>
          </p:nvPr>
        </p:nvSpPr>
        <p:spPr>
          <a:xfrm>
            <a:off x="2362196" y="1752603"/>
            <a:ext cx="6400800" cy="44195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>
          <a:blip/>
          <a:tile sx="3580" sy="14283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texto"/>
          <p:cNvSpPr txBox="1">
            <a:spLocks noGrp="1"/>
          </p:cNvSpPr>
          <p:nvPr>
            <p:ph type="body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None/>
              <a:defRPr sz="17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7 Rectángulo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xfrm>
            <a:off x="1600200" y="4648196"/>
            <a:ext cx="7315200" cy="685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10 Rectángulo"/>
          <p:cNvSpPr/>
          <p:nvPr/>
        </p:nvSpPr>
        <p:spPr>
          <a:xfrm>
            <a:off x="1447796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11 Marcador de fecha"/>
          <p:cNvSpPr txBox="1">
            <a:spLocks noGrp="1"/>
          </p:cNvSpPr>
          <p:nvPr>
            <p:ph type="dt" sz="half" idx="7"/>
          </p:nvPr>
        </p:nvSpPr>
        <p:spPr>
          <a:xfrm>
            <a:off x="6248396" y="6248396"/>
            <a:ext cx="26670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9DD5453-4E7F-44C7-8756-D0340F11E016}" type="datetime1">
              <a:rPr lang="es-ES"/>
              <a:pPr lvl="0"/>
              <a:t>12/12/2023</a:t>
            </a:fld>
            <a:endParaRPr lang="es-ES"/>
          </a:p>
        </p:txBody>
      </p:sp>
      <p:sp>
        <p:nvSpPr>
          <p:cNvPr id="9" name="12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0" y="4667253"/>
            <a:ext cx="1447796" cy="663580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057F1D9E-B1EB-42BB-8701-9014AAB9C5C1}" type="slidenum">
              <a:t>‹Nº›</a:t>
            </a:fld>
            <a:endParaRPr lang="es-ES"/>
          </a:p>
        </p:txBody>
      </p:sp>
      <p:sp>
        <p:nvSpPr>
          <p:cNvPr id="10" name="13 Marcador de pie de página"/>
          <p:cNvSpPr txBox="1">
            <a:spLocks noGrp="1"/>
          </p:cNvSpPr>
          <p:nvPr>
            <p:ph type="ftr" sz="quarter" idx="9"/>
          </p:nvPr>
        </p:nvSpPr>
        <p:spPr>
          <a:xfrm>
            <a:off x="1600200" y="6248204"/>
            <a:ext cx="45720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11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1560579" y="0"/>
            <a:ext cx="7583420" cy="4568955"/>
          </a:xfrm>
          <a:solidFill>
            <a:srgbClr val="DCE5EE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1 Marcador de título"/>
          <p:cNvSpPr txBox="1">
            <a:spLocks noGrp="1"/>
          </p:cNvSpPr>
          <p:nvPr>
            <p:ph type="title"/>
          </p:nvPr>
        </p:nvSpPr>
        <p:spPr>
          <a:xfrm>
            <a:off x="609603" y="228600"/>
            <a:ext cx="8153403" cy="990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2 Marcador de texto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3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 txBox="1">
            <a:spLocks noGrp="1"/>
          </p:cNvSpPr>
          <p:nvPr>
            <p:ph type="dt" sz="half" idx="2"/>
          </p:nvPr>
        </p:nvSpPr>
        <p:spPr>
          <a:xfrm>
            <a:off x="6096003" y="6248396"/>
            <a:ext cx="26670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775F55"/>
                </a:solidFill>
                <a:uFillTx/>
                <a:latin typeface="Tw Cen MT"/>
              </a:defRPr>
            </a:lvl1pPr>
          </a:lstStyle>
          <a:p>
            <a:pPr lvl="0"/>
            <a:fld id="{4AFE43F8-2F8F-4CE8-90B1-12FD5D031E37}" type="datetime1">
              <a:rPr lang="es-ES"/>
              <a:pPr lvl="0"/>
              <a:t>12/12/2023</a:t>
            </a:fld>
            <a:endParaRPr lang="es-ES"/>
          </a:p>
        </p:txBody>
      </p:sp>
      <p:sp>
        <p:nvSpPr>
          <p:cNvPr id="5" name="2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609603" y="6248204"/>
            <a:ext cx="542108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775F55"/>
                </a:solidFill>
                <a:uFillTx/>
                <a:latin typeface="Tw Cen MT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6 Rectángulo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7 Rectángulo"/>
          <p:cNvSpPr/>
          <p:nvPr/>
        </p:nvSpPr>
        <p:spPr>
          <a:xfrm>
            <a:off x="0" y="1280160"/>
            <a:ext cx="533396" cy="228600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8 Rectángulo"/>
          <p:cNvSpPr/>
          <p:nvPr/>
        </p:nvSpPr>
        <p:spPr>
          <a:xfrm>
            <a:off x="590546" y="1280160"/>
            <a:ext cx="8553453" cy="228600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22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0" y="1272223"/>
            <a:ext cx="533396" cy="24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1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D397D908-B5E2-4AC8-9685-D85C2F93EE12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775F55"/>
          </a:solidFill>
          <a:uFillTx/>
          <a:latin typeface="Tw Cen MT"/>
        </a:defRPr>
      </a:lvl1pPr>
    </p:titleStyle>
    <p:bodyStyle>
      <a:lvl1pPr marL="320040" marR="0" lvl="0" indent="-32004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DD8047"/>
        </a:buClr>
        <a:buSzPct val="60000"/>
        <a:buFont typeface="Wingdings"/>
        <a:buChar char=""/>
        <a:tabLst/>
        <a:defRPr lang="es-ES" sz="2900" b="0" i="0" u="none" strike="noStrike" kern="1200" cap="none" spc="0" baseline="0">
          <a:solidFill>
            <a:srgbClr val="000000"/>
          </a:solidFill>
          <a:uFillTx/>
          <a:latin typeface="Tw Cen MT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550"/>
        </a:spcBef>
        <a:spcAft>
          <a:spcPts val="0"/>
        </a:spcAft>
        <a:buClr>
          <a:srgbClr val="94B6D2"/>
        </a:buClr>
        <a:buSzPct val="70000"/>
        <a:buFont typeface="Wingdings 2"/>
        <a:buChar char=""/>
        <a:tabLst/>
        <a:defRPr lang="es-ES" sz="2600" b="0" i="0" u="none" strike="noStrike" kern="1200" cap="none" spc="0" baseline="0">
          <a:solidFill>
            <a:srgbClr val="000000"/>
          </a:solidFill>
          <a:uFillTx/>
          <a:latin typeface="Tw Cen MT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DD8047"/>
        </a:buClr>
        <a:buSzPct val="75000"/>
        <a:buFont typeface="Wingdings"/>
        <a:buChar char=""/>
        <a:tabLst/>
        <a:defRPr lang="es-ES" sz="2300" b="0" i="0" u="none" strike="noStrike" kern="1200" cap="none" spc="0" baseline="0">
          <a:solidFill>
            <a:srgbClr val="000000"/>
          </a:solidFill>
          <a:uFillTx/>
          <a:latin typeface="Tw Cen MT"/>
        </a:defRPr>
      </a:lvl3pPr>
      <a:lvl4pPr marL="13716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A5AB81"/>
        </a:buClr>
        <a:buSzPct val="75000"/>
        <a:buFont typeface="Wingdings"/>
        <a:buChar char="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4pPr>
      <a:lvl5pPr marL="18288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D8B25C"/>
        </a:buClr>
        <a:buSzPct val="65000"/>
        <a:buFont typeface="Wingdings"/>
        <a:buChar char="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775F55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1475658" y="1556793"/>
            <a:ext cx="6476996" cy="1828800"/>
          </a:xfrm>
        </p:spPr>
        <p:txBody>
          <a:bodyPr anchorCtr="1"/>
          <a:lstStyle/>
          <a:p>
            <a:pPr lvl="0" algn="ctr"/>
            <a:r>
              <a:rPr lang="es-ES"/>
              <a:t>AMASADORA AUTOMATIZADA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s-ES"/>
              <a:t>GUILLERMO LECUMBERRI CLAVO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Funcionamiento eléctrico</a:t>
            </a:r>
          </a:p>
        </p:txBody>
      </p:sp>
      <p:pic>
        <p:nvPicPr>
          <p:cNvPr id="3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7218" t="1092" r="6165" b="25790"/>
          <a:stretch>
            <a:fillRect/>
          </a:stretch>
        </p:blipFill>
        <p:spPr>
          <a:xfrm>
            <a:off x="107506" y="1628802"/>
            <a:ext cx="8898904" cy="496855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Consumo eléctrico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400" dirty="0">
                <a:cs typeface="Calibri" pitchFamily="34"/>
              </a:rPr>
              <a:t>Calculamos el consumo eléctrico con la suma de los 3 motores el de levantamiento, mezclado y volcado y los tiempos establecidos de forma orientativa.</a:t>
            </a:r>
          </a:p>
          <a:p>
            <a:pPr marL="0" lvl="0" indent="0">
              <a:buNone/>
            </a:pPr>
            <a:r>
              <a:rPr lang="es-ES" dirty="0">
                <a:ea typeface="Arial Unicode MS" pitchFamily="34"/>
                <a:cs typeface="Calibri" pitchFamily="34"/>
              </a:rPr>
              <a:t>	</a:t>
            </a:r>
            <a:r>
              <a:rPr lang="es-ES" sz="1800" dirty="0">
                <a:ea typeface="Arial Unicode MS" pitchFamily="34"/>
                <a:cs typeface="Calibri" pitchFamily="34"/>
              </a:rPr>
              <a:t>el gasto eléctrico es aproximadamente 220W por cada 10ciclos </a:t>
            </a:r>
            <a:endParaRPr lang="es-ES" sz="2800" dirty="0">
              <a:ea typeface="Arial Unicode MS" pitchFamily="34"/>
              <a:cs typeface="Calibri" pitchFamily="34"/>
            </a:endParaRPr>
          </a:p>
          <a:p>
            <a:pPr marL="0" lvl="0" indent="0">
              <a:buNone/>
            </a:pP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1043604" y="4005062"/>
            <a:ext cx="1584179" cy="19442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BDDC3"/>
          </a:solidFill>
          <a:ln w="19046">
            <a:solidFill>
              <a:srgbClr val="D9D9D9"/>
            </a:solidFill>
            <a:prstDash val="solid"/>
          </a:ln>
        </p:spPr>
        <p:txBody>
          <a:bodyPr vert="horz" wrap="square" lIns="91440" tIns="45720" rIns="91440" bIns="45720" anchor="b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3wpor ciclo de subida y bajada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3593070" y="3985366"/>
            <a:ext cx="1593515" cy="194873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AE8E8"/>
          </a:solidFill>
          <a:ln w="19046">
            <a:solidFill>
              <a:srgbClr val="D9D9D9"/>
            </a:solidFill>
            <a:prstDash val="solid"/>
          </a:ln>
        </p:spPr>
        <p:txBody>
          <a:bodyPr vert="horz" wrap="square" lIns="91440" tIns="45720" rIns="91440" bIns="45720" anchor="b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12w por ciclo de mezclado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156179" y="4000545"/>
            <a:ext cx="1584179" cy="194873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AF0F6"/>
          </a:solidFill>
          <a:ln w="19046">
            <a:solidFill>
              <a:srgbClr val="D9D9D9"/>
            </a:solidFill>
            <a:prstDash val="solid"/>
          </a:ln>
        </p:spPr>
        <p:txBody>
          <a:bodyPr vert="horz" wrap="square" lIns="91440" tIns="45720" rIns="91440" bIns="45720" anchor="b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 smtClean="0">
              <a:solidFill>
                <a:srgbClr val="000000"/>
              </a:solidFill>
              <a:uFillTx/>
              <a:latin typeface="Tw Cen MT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dirty="0">
              <a:solidFill>
                <a:srgbClr val="000000"/>
              </a:solidFill>
              <a:latin typeface="Tw Cen MT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 smtClean="0">
              <a:solidFill>
                <a:srgbClr val="000000"/>
              </a:solidFill>
              <a:uFillTx/>
              <a:latin typeface="Tw Cen MT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dirty="0">
              <a:solidFill>
                <a:srgbClr val="000000"/>
              </a:solidFill>
              <a:latin typeface="Tw Cen MT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 smtClean="0">
              <a:solidFill>
                <a:srgbClr val="000000"/>
              </a:solidFill>
              <a:uFillTx/>
              <a:latin typeface="Tw Cen MT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dirty="0">
              <a:solidFill>
                <a:srgbClr val="000000"/>
              </a:solidFill>
              <a:latin typeface="Tw Cen MT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w Cen MT"/>
              </a:rPr>
              <a:t>6w </a:t>
            </a: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Tw Cen MT"/>
              </a:rPr>
              <a:t>por ciclo de </a:t>
            </a:r>
            <a:r>
              <a:rPr lang="es-E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w Cen MT"/>
              </a:rPr>
              <a:t>subida</a:t>
            </a:r>
            <a:r>
              <a:rPr lang="es-ES" sz="1800" b="0" i="0" u="none" strike="noStrike" kern="1200" cap="none" spc="0" dirty="0" smtClean="0">
                <a:solidFill>
                  <a:srgbClr val="000000"/>
                </a:solidFill>
                <a:uFillTx/>
                <a:latin typeface="Tw Cen MT"/>
              </a:rPr>
              <a:t> y bajada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Tw Cen M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84" y="4149080"/>
            <a:ext cx="961811" cy="7227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1286871" y="4000545"/>
            <a:ext cx="1097645" cy="2539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M. levantamiento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951168" y="4022125"/>
            <a:ext cx="1097645" cy="2539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M. mezclado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327437" y="4030958"/>
            <a:ext cx="1097645" cy="2539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M. volcado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871" y="4312795"/>
            <a:ext cx="653914" cy="64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298" y="4284878"/>
            <a:ext cx="653914" cy="64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Materiales empleados</a:t>
            </a:r>
          </a:p>
        </p:txBody>
      </p:sp>
      <p:sp>
        <p:nvSpPr>
          <p:cNvPr id="3" name="3 Rectángulo redondeado"/>
          <p:cNvSpPr/>
          <p:nvPr/>
        </p:nvSpPr>
        <p:spPr>
          <a:xfrm>
            <a:off x="1950241" y="3453889"/>
            <a:ext cx="4824538" cy="7920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8047"/>
          </a:solidFill>
          <a:ln w="19046">
            <a:solidFill>
              <a:srgbClr val="6B859A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Acero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AISI 304</a:t>
            </a:r>
          </a:p>
        </p:txBody>
      </p:sp>
      <p:sp>
        <p:nvSpPr>
          <p:cNvPr id="4" name="5 Rectángulo redondeado"/>
          <p:cNvSpPr/>
          <p:nvPr/>
        </p:nvSpPr>
        <p:spPr>
          <a:xfrm>
            <a:off x="1950780" y="4691045"/>
            <a:ext cx="4823999" cy="79199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4B6D2"/>
          </a:solidFill>
          <a:ln w="19046">
            <a:solidFill>
              <a:srgbClr val="6B859A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Acero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AISI 316</a:t>
            </a:r>
          </a:p>
        </p:txBody>
      </p:sp>
      <p:sp>
        <p:nvSpPr>
          <p:cNvPr id="5" name="9 Rectángulo redondeado"/>
          <p:cNvSpPr/>
          <p:nvPr/>
        </p:nvSpPr>
        <p:spPr>
          <a:xfrm>
            <a:off x="3491883" y="3284982"/>
            <a:ext cx="4524670" cy="112983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8E6DA"/>
          </a:solidFill>
          <a:ln w="19046">
            <a:solidFill>
              <a:srgbClr val="6B859A"/>
            </a:solidFill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Soporta una capacidad calorífica de 500 J/(Kg*K) a 20ºC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Tiene una densidad de 7,3g/cm3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Su punto de fusión se encuentra en los 1400-1455 ºC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La capacidad elástica es de 193,000 N/mm2</a:t>
            </a:r>
          </a:p>
        </p:txBody>
      </p:sp>
      <p:sp>
        <p:nvSpPr>
          <p:cNvPr id="6" name="11 Rectángulo redondeado"/>
          <p:cNvSpPr/>
          <p:nvPr/>
        </p:nvSpPr>
        <p:spPr>
          <a:xfrm>
            <a:off x="3491883" y="4521845"/>
            <a:ext cx="4525201" cy="11303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AF0F6"/>
          </a:solidFill>
          <a:ln w="19046">
            <a:solidFill>
              <a:srgbClr val="6B859A"/>
            </a:solidFill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Soporta una capacidad calorífica de 500 J/(Kg*K) a 20ºC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Tiene una densidad de 8.03g/cm3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Su punto de fusión se encuentra en los 1370-1398 ºC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La capacidad elástica es de 193,000 N/mm2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Gran resistencia a la corrosión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91" y="1591056"/>
            <a:ext cx="5913123" cy="16032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5 Rectángulo redondeado"/>
          <p:cNvSpPr/>
          <p:nvPr/>
        </p:nvSpPr>
        <p:spPr>
          <a:xfrm>
            <a:off x="1979712" y="5872514"/>
            <a:ext cx="4823999" cy="72483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4B6D2"/>
          </a:solidFill>
          <a:ln w="19046">
            <a:solidFill>
              <a:srgbClr val="6B859A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Aluminio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EN-AW 6060</a:t>
            </a:r>
          </a:p>
        </p:txBody>
      </p:sp>
      <p:sp>
        <p:nvSpPr>
          <p:cNvPr id="9" name="11 Rectángulo redondeado"/>
          <p:cNvSpPr/>
          <p:nvPr/>
        </p:nvSpPr>
        <p:spPr>
          <a:xfrm>
            <a:off x="3491352" y="5735976"/>
            <a:ext cx="4525201" cy="100539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AF0F6"/>
          </a:solidFill>
          <a:ln w="19046">
            <a:solidFill>
              <a:srgbClr val="6B859A"/>
            </a:solidFill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Soporta una capacidad calorífica de 898 J/(Kg*K) a 20ºC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Tiene una densidad de 2,82g/cm3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Su punto de fusión se encuentra en los 610–655 ºC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- La capacidad elástica es de 69.500 N/mm2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3849891"/>
            <a:ext cx="1224136" cy="841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</a:rPr>
              <a:t>CE nº 1935/2004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Conclusión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La fabricación de esta amasadora es de bajo coste ya que son materiales muy comunes y las piezas son sencillas para poder hace el mantenimiento</a:t>
            </a:r>
          </a:p>
          <a:p>
            <a:pPr lvl="0"/>
            <a:r>
              <a:rPr lang="es-ES"/>
              <a:t>El funcionamiento es sencillo para hacer que cualquier trabajador pueda utilizarla</a:t>
            </a:r>
          </a:p>
          <a:p>
            <a:pPr lvl="0"/>
            <a:r>
              <a:rPr lang="es-ES"/>
              <a:t>Ahorra tiempos y consumo eléctrico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ES"/>
              <a:t>ÍNDICE</a:t>
            </a:r>
          </a:p>
        </p:txBody>
      </p:sp>
      <p:sp>
        <p:nvSpPr>
          <p:cNvPr id="3" name="3 Marcador de contenido"/>
          <p:cNvSpPr txBox="1">
            <a:spLocks noGrp="1"/>
          </p:cNvSpPr>
          <p:nvPr>
            <p:ph idx="1"/>
          </p:nvPr>
        </p:nvSpPr>
        <p:spPr>
          <a:xfrm>
            <a:off x="3851919" y="1589565"/>
            <a:ext cx="4879183" cy="4572000"/>
          </a:xfrm>
        </p:spPr>
        <p:txBody>
          <a:bodyPr/>
          <a:lstStyle/>
          <a:p>
            <a:pPr lvl="0"/>
            <a:r>
              <a:rPr lang="es-ES" sz="2700"/>
              <a:t>¿Que es una amasadora automatizada?</a:t>
            </a:r>
          </a:p>
          <a:p>
            <a:pPr lvl="0"/>
            <a:r>
              <a:rPr lang="es-ES" sz="2700"/>
              <a:t>Objetivos principales</a:t>
            </a:r>
          </a:p>
          <a:p>
            <a:pPr lvl="0"/>
            <a:r>
              <a:rPr lang="es-ES" sz="2700"/>
              <a:t>Antecedentes de la amasadora</a:t>
            </a:r>
          </a:p>
          <a:p>
            <a:pPr lvl="0"/>
            <a:r>
              <a:rPr lang="es-ES" sz="2700"/>
              <a:t>Funcionamiento por partes </a:t>
            </a:r>
          </a:p>
          <a:p>
            <a:pPr lvl="0"/>
            <a:r>
              <a:rPr lang="es-ES" sz="2700"/>
              <a:t>Funcionamiento Eléctrico</a:t>
            </a:r>
          </a:p>
          <a:p>
            <a:pPr lvl="0"/>
            <a:r>
              <a:rPr lang="es-ES" sz="2700"/>
              <a:t>Materiales empleados</a:t>
            </a:r>
          </a:p>
          <a:p>
            <a:pPr lvl="0"/>
            <a:r>
              <a:rPr lang="es-ES" sz="2700"/>
              <a:t>Consumo eléctrico</a:t>
            </a:r>
          </a:p>
          <a:p>
            <a:pPr lvl="0"/>
            <a:r>
              <a:rPr lang="es-ES" sz="2700"/>
              <a:t>Conclusión</a:t>
            </a:r>
          </a:p>
        </p:txBody>
      </p:sp>
      <p:pic>
        <p:nvPicPr>
          <p:cNvPr id="4" name="Marcador de contenido 6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827586" y="1589565"/>
            <a:ext cx="2484955" cy="4572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39550" y="188640"/>
            <a:ext cx="8351836" cy="990596"/>
          </a:xfrm>
        </p:spPr>
        <p:txBody>
          <a:bodyPr anchorCtr="1"/>
          <a:lstStyle/>
          <a:p>
            <a:pPr lvl="0" algn="ctr"/>
            <a:r>
              <a:rPr lang="es-ES" sz="3600"/>
              <a:t>¿Que es una amasadora automatizada?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611559" y="1628802"/>
            <a:ext cx="8153403" cy="4495803"/>
          </a:xfrm>
        </p:spPr>
        <p:txBody>
          <a:bodyPr/>
          <a:lstStyle/>
          <a:p>
            <a:pPr lvl="0"/>
            <a:r>
              <a:rPr lang="es-ES" dirty="0"/>
              <a:t>Es una maquina que mezcla los ingredientes durante un tiempo determinado para conseguir una masa homogénea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1451618" cy="285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64619"/>
            <a:ext cx="1319212" cy="306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6464"/>
            <a:ext cx="1262734" cy="284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Objetivos</a:t>
            </a:r>
          </a:p>
        </p:txBody>
      </p:sp>
      <p:sp>
        <p:nvSpPr>
          <p:cNvPr id="3" name="Rectángulo redondeado 3"/>
          <p:cNvSpPr/>
          <p:nvPr/>
        </p:nvSpPr>
        <p:spPr>
          <a:xfrm>
            <a:off x="3059829" y="1640022"/>
            <a:ext cx="2592287" cy="158417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39D94"/>
          </a:solidFill>
          <a:ln w="19046">
            <a:solidFill>
              <a:srgbClr val="968C8C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Reducción de costos y tiempo</a:t>
            </a:r>
          </a:p>
        </p:txBody>
      </p:sp>
      <p:sp>
        <p:nvSpPr>
          <p:cNvPr id="4" name="Rectángulo redondeado 4"/>
          <p:cNvSpPr/>
          <p:nvPr/>
        </p:nvSpPr>
        <p:spPr>
          <a:xfrm>
            <a:off x="755577" y="3645026"/>
            <a:ext cx="1368152" cy="122413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95B2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rPr>
              <a:t>Ergonómica </a:t>
            </a:r>
          </a:p>
        </p:txBody>
      </p:sp>
      <p:sp>
        <p:nvSpPr>
          <p:cNvPr id="5" name="Rectángulo redondeado 5"/>
          <p:cNvSpPr/>
          <p:nvPr/>
        </p:nvSpPr>
        <p:spPr>
          <a:xfrm>
            <a:off x="3779910" y="3645026"/>
            <a:ext cx="1440161" cy="122413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17C3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Eficiencia</a:t>
            </a:r>
          </a:p>
        </p:txBody>
      </p:sp>
      <p:sp>
        <p:nvSpPr>
          <p:cNvPr id="6" name="Rectángulo redondeado 6"/>
          <p:cNvSpPr/>
          <p:nvPr/>
        </p:nvSpPr>
        <p:spPr>
          <a:xfrm>
            <a:off x="6588224" y="3645026"/>
            <a:ext cx="1656179" cy="129614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5AB8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Fácil mantenimiento</a:t>
            </a:r>
          </a:p>
        </p:txBody>
      </p:sp>
      <p:cxnSp>
        <p:nvCxnSpPr>
          <p:cNvPr id="7" name="Conector recto de flecha 8"/>
          <p:cNvCxnSpPr/>
          <p:nvPr/>
        </p:nvCxnSpPr>
        <p:spPr>
          <a:xfrm flipH="1">
            <a:off x="2123730" y="3140963"/>
            <a:ext cx="936099" cy="504063"/>
          </a:xfrm>
          <a:prstGeom prst="straightConnector1">
            <a:avLst/>
          </a:prstGeom>
          <a:noFill/>
          <a:ln w="10003">
            <a:solidFill>
              <a:srgbClr val="355D7E"/>
            </a:solidFill>
            <a:prstDash val="solid"/>
            <a:tailEnd type="arrow"/>
          </a:ln>
        </p:spPr>
      </p:cxnSp>
      <p:cxnSp>
        <p:nvCxnSpPr>
          <p:cNvPr id="8" name="Conector recto de flecha 10"/>
          <p:cNvCxnSpPr>
            <a:endCxn id="5" idx="0"/>
          </p:cNvCxnSpPr>
          <p:nvPr/>
        </p:nvCxnSpPr>
        <p:spPr>
          <a:xfrm>
            <a:off x="4499991" y="3224201"/>
            <a:ext cx="0" cy="420825"/>
          </a:xfrm>
          <a:prstGeom prst="straightConnector1">
            <a:avLst/>
          </a:prstGeom>
          <a:noFill/>
          <a:ln w="10003">
            <a:solidFill>
              <a:srgbClr val="355D7E"/>
            </a:solidFill>
            <a:prstDash val="solid"/>
            <a:tailEnd type="arrow"/>
          </a:ln>
        </p:spPr>
      </p:cxnSp>
      <p:cxnSp>
        <p:nvCxnSpPr>
          <p:cNvPr id="9" name="Conector recto de flecha 12"/>
          <p:cNvCxnSpPr/>
          <p:nvPr/>
        </p:nvCxnSpPr>
        <p:spPr>
          <a:xfrm>
            <a:off x="5652116" y="3224201"/>
            <a:ext cx="936108" cy="420825"/>
          </a:xfrm>
          <a:prstGeom prst="straightConnector1">
            <a:avLst/>
          </a:prstGeom>
          <a:noFill/>
          <a:ln w="10003">
            <a:solidFill>
              <a:srgbClr val="355D7E"/>
            </a:solidFill>
            <a:prstDash val="solid"/>
            <a:tailEnd type="arrow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Antecedentes de la amasadora</a:t>
            </a:r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577" y="1844820"/>
            <a:ext cx="2362196" cy="179069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4574" y="1831936"/>
            <a:ext cx="1457325" cy="166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73066" y="3501009"/>
            <a:ext cx="2200274" cy="24669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2"/>
          <p:cNvSpPr txBox="1"/>
          <p:nvPr/>
        </p:nvSpPr>
        <p:spPr>
          <a:xfrm>
            <a:off x="684108" y="3726783"/>
            <a:ext cx="25051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Amasadora extrusora de Pasta.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Imperia &amp; Monferrina 2018</a:t>
            </a:r>
          </a:p>
        </p:txBody>
      </p:sp>
      <p:sp>
        <p:nvSpPr>
          <p:cNvPr id="7" name="CuadroTexto 5"/>
          <p:cNvSpPr txBox="1"/>
          <p:nvPr/>
        </p:nvSpPr>
        <p:spPr>
          <a:xfrm>
            <a:off x="2954124" y="6059244"/>
            <a:ext cx="3470449" cy="7386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Mezcladora de cemento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Argerich Revelles, Pedro Gabarro, José Ignacio Claramunt, José María Bonastre 1996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5736625" y="3590071"/>
            <a:ext cx="2743071" cy="954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Amasadora de tornillo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Ricard Pascal, Cheio De Oliveira, José Dugast, Dominique Coppenolle y Philippe Emmanuel 2016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Funcionamiento por partes </a:t>
            </a:r>
          </a:p>
        </p:txBody>
      </p:sp>
      <p:pic>
        <p:nvPicPr>
          <p:cNvPr id="3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2" y="1628802"/>
            <a:ext cx="2841022" cy="4968547"/>
          </a:xfrm>
        </p:spPr>
      </p:pic>
      <p:cxnSp>
        <p:nvCxnSpPr>
          <p:cNvPr id="4" name="Conector recto de flecha 5"/>
          <p:cNvCxnSpPr/>
          <p:nvPr/>
        </p:nvCxnSpPr>
        <p:spPr>
          <a:xfrm flipV="1">
            <a:off x="2267739" y="2276874"/>
            <a:ext cx="1944225" cy="288027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tailEnd type="arrow"/>
          </a:ln>
        </p:spPr>
      </p:cxnSp>
      <p:cxnSp>
        <p:nvCxnSpPr>
          <p:cNvPr id="5" name="Conector recto de flecha 7"/>
          <p:cNvCxnSpPr/>
          <p:nvPr/>
        </p:nvCxnSpPr>
        <p:spPr>
          <a:xfrm>
            <a:off x="2267739" y="2564901"/>
            <a:ext cx="2016225" cy="1728197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tailEnd type="arrow"/>
          </a:ln>
        </p:spPr>
      </p:cxnSp>
      <p:cxnSp>
        <p:nvCxnSpPr>
          <p:cNvPr id="6" name="Conector recto de flecha 11"/>
          <p:cNvCxnSpPr/>
          <p:nvPr/>
        </p:nvCxnSpPr>
        <p:spPr>
          <a:xfrm>
            <a:off x="2339748" y="5229197"/>
            <a:ext cx="1296144" cy="144018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tailEnd type="arrow"/>
          </a:ln>
        </p:spPr>
      </p:cxnSp>
      <p:cxnSp>
        <p:nvCxnSpPr>
          <p:cNvPr id="7" name="Conector recto de flecha 13"/>
          <p:cNvCxnSpPr/>
          <p:nvPr/>
        </p:nvCxnSpPr>
        <p:spPr>
          <a:xfrm flipV="1">
            <a:off x="2339748" y="5157188"/>
            <a:ext cx="1944216" cy="72009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tailEnd type="arrow"/>
          </a:ln>
        </p:spPr>
      </p:cxnSp>
      <p:cxnSp>
        <p:nvCxnSpPr>
          <p:cNvPr id="8" name="Conector recto de flecha 15"/>
          <p:cNvCxnSpPr/>
          <p:nvPr/>
        </p:nvCxnSpPr>
        <p:spPr>
          <a:xfrm flipH="1">
            <a:off x="4860036" y="3789035"/>
            <a:ext cx="1368143" cy="504063"/>
          </a:xfrm>
          <a:prstGeom prst="straightConnector1">
            <a:avLst/>
          </a:prstGeom>
          <a:noFill/>
          <a:ln w="28575">
            <a:solidFill>
              <a:srgbClr val="0070C0"/>
            </a:solidFill>
            <a:prstDash val="solid"/>
            <a:tailEnd type="arrow"/>
          </a:ln>
        </p:spPr>
      </p:cxnSp>
      <p:cxnSp>
        <p:nvCxnSpPr>
          <p:cNvPr id="9" name="Conector recto de flecha 16"/>
          <p:cNvCxnSpPr/>
          <p:nvPr/>
        </p:nvCxnSpPr>
        <p:spPr>
          <a:xfrm flipH="1">
            <a:off x="4689344" y="3789035"/>
            <a:ext cx="1538835" cy="1080126"/>
          </a:xfrm>
          <a:prstGeom prst="straightConnector1">
            <a:avLst/>
          </a:prstGeom>
          <a:noFill/>
          <a:ln w="28575">
            <a:solidFill>
              <a:srgbClr val="0070C0"/>
            </a:solidFill>
            <a:prstDash val="solid"/>
            <a:tailEnd type="arrow"/>
          </a:ln>
        </p:spPr>
      </p:cxnSp>
      <p:sp>
        <p:nvSpPr>
          <p:cNvPr id="10" name="Rectángulo 19"/>
          <p:cNvSpPr/>
          <p:nvPr/>
        </p:nvSpPr>
        <p:spPr>
          <a:xfrm>
            <a:off x="6228179" y="3429000"/>
            <a:ext cx="1512170" cy="792089"/>
          </a:xfrm>
          <a:prstGeom prst="rect">
            <a:avLst/>
          </a:prstGeom>
          <a:solidFill>
            <a:srgbClr val="EAF0F6"/>
          </a:solidFill>
          <a:ln w="28575">
            <a:solidFill>
              <a:srgbClr val="0070C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Tapa y hélices</a:t>
            </a:r>
          </a:p>
        </p:txBody>
      </p:sp>
      <p:sp>
        <p:nvSpPr>
          <p:cNvPr id="11" name="Rectángulo 20"/>
          <p:cNvSpPr/>
          <p:nvPr/>
        </p:nvSpPr>
        <p:spPr>
          <a:xfrm>
            <a:off x="755577" y="2155304"/>
            <a:ext cx="1512170" cy="936107"/>
          </a:xfrm>
          <a:prstGeom prst="rect">
            <a:avLst/>
          </a:prstGeom>
          <a:solidFill>
            <a:srgbClr val="F8E6DA"/>
          </a:solidFill>
          <a:ln w="28575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Levantamiento de tapa</a:t>
            </a:r>
          </a:p>
        </p:txBody>
      </p:sp>
      <p:sp>
        <p:nvSpPr>
          <p:cNvPr id="12" name="Rectángulo 24"/>
          <p:cNvSpPr/>
          <p:nvPr/>
        </p:nvSpPr>
        <p:spPr>
          <a:xfrm>
            <a:off x="971595" y="4869161"/>
            <a:ext cx="1368152" cy="684071"/>
          </a:xfrm>
          <a:prstGeom prst="rect">
            <a:avLst/>
          </a:prstGeom>
          <a:solidFill>
            <a:srgbClr val="EDEEE6"/>
          </a:solidFill>
          <a:ln w="28575">
            <a:solidFill>
              <a:srgbClr val="00B05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Cuba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Levantamiento hélices</a:t>
            </a:r>
          </a:p>
        </p:txBody>
      </p:sp>
      <p:sp>
        <p:nvSpPr>
          <p:cNvPr id="4" name="CuadroTexto 5"/>
          <p:cNvSpPr txBox="1"/>
          <p:nvPr/>
        </p:nvSpPr>
        <p:spPr>
          <a:xfrm>
            <a:off x="2634258" y="2204865"/>
            <a:ext cx="406486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La función del levantamiento de la tapa y hélices actúa en dos ocasiones. </a:t>
            </a:r>
          </a:p>
        </p:txBody>
      </p:sp>
      <p:sp>
        <p:nvSpPr>
          <p:cNvPr id="5" name="CuadroTexto 6"/>
          <p:cNvSpPr txBox="1"/>
          <p:nvPr/>
        </p:nvSpPr>
        <p:spPr>
          <a:xfrm>
            <a:off x="2660519" y="2851190"/>
            <a:ext cx="3355436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1º Levantamiento para el llenado.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2º levantamiento para  el vaciado.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2771802" y="3717035"/>
            <a:ext cx="3927320" cy="2031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¿Cómo Funciona?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1º el motor de la parte superior hace girar los husillos y con esto el conjunto tapa hélices sube.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2º el motor gira en sentido contrario los husillos y hace que el conjunto baje.</a:t>
            </a:r>
          </a:p>
        </p:txBody>
      </p:sp>
      <p:pic>
        <p:nvPicPr>
          <p:cNvPr id="7" name="tapa.wmv"/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36338" t="2599" r="37477" b="3164"/>
          <a:stretch>
            <a:fillRect/>
          </a:stretch>
        </p:blipFill>
        <p:spPr>
          <a:xfrm>
            <a:off x="6516215" y="1844820"/>
            <a:ext cx="2092961" cy="423671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1618185" cy="392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Cuba</a:t>
            </a:r>
          </a:p>
        </p:txBody>
      </p:sp>
      <p:sp>
        <p:nvSpPr>
          <p:cNvPr id="3" name="CuadroTexto 5"/>
          <p:cNvSpPr txBox="1"/>
          <p:nvPr/>
        </p:nvSpPr>
        <p:spPr>
          <a:xfrm>
            <a:off x="3059829" y="2132856"/>
            <a:ext cx="3312368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La función de la cuba es permitir el mezclado de los ingredientes y el volcado de la mezcla.</a:t>
            </a:r>
          </a:p>
        </p:txBody>
      </p:sp>
      <p:sp>
        <p:nvSpPr>
          <p:cNvPr id="4" name="CuadroTexto 7"/>
          <p:cNvSpPr txBox="1"/>
          <p:nvPr/>
        </p:nvSpPr>
        <p:spPr>
          <a:xfrm>
            <a:off x="3059829" y="3484083"/>
            <a:ext cx="3312368" cy="2308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¿Cómo funciona?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La cuba en estado normal se encuentra boca arriba.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Cuando se termina el amasado la tapa libera la cuba y esta mediante su motor hace que bascule y salga la masa.</a:t>
            </a:r>
          </a:p>
        </p:txBody>
      </p:sp>
      <p:pic>
        <p:nvPicPr>
          <p:cNvPr id="6" name="cuba.wmv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35226" t="3202" r="35219" b="6329"/>
          <a:stretch>
            <a:fillRect/>
          </a:stretch>
        </p:blipFill>
        <p:spPr>
          <a:xfrm>
            <a:off x="6516215" y="2113635"/>
            <a:ext cx="2132883" cy="367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13635"/>
            <a:ext cx="1883659" cy="35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Tapa y hélices</a:t>
            </a:r>
          </a:p>
        </p:txBody>
      </p:sp>
      <p:sp>
        <p:nvSpPr>
          <p:cNvPr id="3" name="CuadroTexto 4"/>
          <p:cNvSpPr txBox="1"/>
          <p:nvPr/>
        </p:nvSpPr>
        <p:spPr>
          <a:xfrm>
            <a:off x="2699793" y="2222284"/>
            <a:ext cx="4176467" cy="1477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El conjunto se encarga de evitar que la cuba se balance o se salgan los ingredientes mediante el reborde de la tapa, y las hélices son las que se encargan de realizar el amasado homogéneo. </a:t>
            </a:r>
          </a:p>
        </p:txBody>
      </p:sp>
      <p:sp>
        <p:nvSpPr>
          <p:cNvPr id="4" name="CuadroTexto 5"/>
          <p:cNvSpPr txBox="1"/>
          <p:nvPr/>
        </p:nvSpPr>
        <p:spPr>
          <a:xfrm>
            <a:off x="2321890" y="3871359"/>
            <a:ext cx="4176467" cy="2308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¿Como funcionan las hélices?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 las hélices están diseñadas con un Angulo en el extremo de cada aspa para romper los grumos de la masa.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Estas giran según los tiempos que se marquen ya que el PLC es el que las gobierna </a:t>
            </a:r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495486"/>
            <a:ext cx="2177826" cy="268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helices.wmv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12772" r="7512"/>
          <a:stretch>
            <a:fillRect/>
          </a:stretch>
        </p:blipFill>
        <p:spPr>
          <a:xfrm>
            <a:off x="102321" y="2154710"/>
            <a:ext cx="2234848" cy="268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Intermed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989</TotalTime>
  <Words>564</Words>
  <Application>Microsoft Office PowerPoint</Application>
  <PresentationFormat>Presentación en pantalla (4:3)</PresentationFormat>
  <Paragraphs>90</Paragraphs>
  <Slides>13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Intermedio</vt:lpstr>
      <vt:lpstr>AMASADORA AUTOMATIZADA</vt:lpstr>
      <vt:lpstr>ÍNDICE</vt:lpstr>
      <vt:lpstr>¿Que es una amasadora automatizada?</vt:lpstr>
      <vt:lpstr>Objetivos</vt:lpstr>
      <vt:lpstr>Antecedentes de la amasadora</vt:lpstr>
      <vt:lpstr>Funcionamiento por partes </vt:lpstr>
      <vt:lpstr>Levantamiento hélices</vt:lpstr>
      <vt:lpstr>Cuba</vt:lpstr>
      <vt:lpstr>Tapa y hélices</vt:lpstr>
      <vt:lpstr>Funcionamiento eléctrico</vt:lpstr>
      <vt:lpstr>Consumo eléctrico</vt:lpstr>
      <vt:lpstr>Materiales empleados</vt:lpstr>
      <vt:lpstr>Conclusión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AMASADORA AUTOMATIZADA</dc:title>
  <dc:creator>Guillermo</dc:creator>
  <cp:lastModifiedBy>34618225457</cp:lastModifiedBy>
  <cp:revision>35</cp:revision>
  <dcterms:created xsi:type="dcterms:W3CDTF">2023-12-08T10:15:00Z</dcterms:created>
  <dcterms:modified xsi:type="dcterms:W3CDTF">2023-12-12T08:06:08Z</dcterms:modified>
</cp:coreProperties>
</file>